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9" r:id="rId3"/>
    <p:sldId id="260" r:id="rId4"/>
    <p:sldId id="259" r:id="rId5"/>
    <p:sldId id="283" r:id="rId6"/>
    <p:sldId id="258" r:id="rId7"/>
    <p:sldId id="271" r:id="rId8"/>
    <p:sldId id="285" r:id="rId9"/>
    <p:sldId id="284" r:id="rId10"/>
    <p:sldId id="288" r:id="rId11"/>
    <p:sldId id="272" r:id="rId12"/>
  </p:sldIdLst>
  <p:sldSz cx="9144000" cy="5143500" type="screen16x9"/>
  <p:notesSz cx="6858000" cy="9144000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06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7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8CD"/>
    <a:srgbClr val="D1CFE9"/>
    <a:srgbClr val="CFC5B5"/>
    <a:srgbClr val="A9A4D6"/>
    <a:srgbClr val="F2BFBC"/>
    <a:srgbClr val="EDA8A4"/>
    <a:srgbClr val="919DC6"/>
    <a:srgbClr val="B8C0DA"/>
    <a:srgbClr val="EE9B98"/>
    <a:srgbClr val="A5AB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667" y="82"/>
      </p:cViewPr>
      <p:guideLst>
        <p:guide orient="horz" pos="1506"/>
        <p:guide pos="2880"/>
        <p:guide orient="horz" pos="17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3" name="组合 2"/>
          <p:cNvGrpSpPr/>
          <p:nvPr userDrawn="1"/>
        </p:nvGrpSpPr>
        <p:grpSpPr>
          <a:xfrm>
            <a:off x="158621" y="147700"/>
            <a:ext cx="8826759" cy="4848100"/>
            <a:chOff x="332509" y="415636"/>
            <a:chExt cx="11554691" cy="6026727"/>
          </a:xfrm>
        </p:grpSpPr>
        <p:sp>
          <p:nvSpPr>
            <p:cNvPr id="2" name="矩形 1"/>
            <p:cNvSpPr/>
            <p:nvPr userDrawn="1"/>
          </p:nvSpPr>
          <p:spPr>
            <a:xfrm>
              <a:off x="332509" y="415636"/>
              <a:ext cx="11554691" cy="6026727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/>
            </a:p>
          </p:txBody>
        </p:sp>
        <p:sp>
          <p:nvSpPr>
            <p:cNvPr id="4" name="矩形 3"/>
            <p:cNvSpPr/>
            <p:nvPr userDrawn="1"/>
          </p:nvSpPr>
          <p:spPr>
            <a:xfrm>
              <a:off x="588818" y="561107"/>
              <a:ext cx="11042073" cy="5735784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CF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66FAC1-E0A1-4789-997B-CA4190318388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B41F3-25B3-4E92-BF71-B64D03713C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kerkingdo/Final_app_JokerAndWolf" TargetMode="External"/><Relationship Id="rId2" Type="http://schemas.openxmlformats.org/officeDocument/2006/relationships/hyperlink" Target="https://jokerkingdo.github.io/Final_app_JokerAndWolf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okerkingdo-final-app-jokerandwolf-final-project-app-hxke8y.streamlitapp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leonardopena/top-spotify-songs-from-20102019-by-year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xm66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1996440" y="3576320"/>
            <a:ext cx="7311390" cy="7683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386080" fontAlgn="base">
              <a:spcBef>
                <a:spcPct val="0"/>
              </a:spcBef>
              <a:spcAft>
                <a:spcPct val="0"/>
              </a:spcAft>
              <a:tabLst>
                <a:tab pos="1611630" algn="l"/>
              </a:tabLst>
            </a:pPr>
            <a:r>
              <a:rPr lang="en-US" altLang="zh-CN" sz="4400" spc="-113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 </a:t>
            </a:r>
            <a:r>
              <a:rPr lang="en-US" altLang="zh-CN" sz="2000" spc="-113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By: </a:t>
            </a:r>
            <a:r>
              <a:rPr lang="en-US" altLang="zh-CN" sz="2000" spc="-113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Weihao</a:t>
            </a:r>
            <a:r>
              <a:rPr lang="en-US" altLang="zh-CN" sz="2000" spc="-113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 Jiang; </a:t>
            </a:r>
            <a:r>
              <a:rPr lang="en-US" altLang="zh-CN" sz="2000" spc="-113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Shuaipeng</a:t>
            </a:r>
            <a:r>
              <a:rPr lang="en-US" altLang="zh-CN" sz="2000" spc="-113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 Liu</a:t>
            </a:r>
          </a:p>
        </p:txBody>
      </p:sp>
      <p:sp>
        <p:nvSpPr>
          <p:cNvPr id="8" name="矩形 7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688335" y="2758964"/>
            <a:ext cx="3767328" cy="273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79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\</a:t>
            </a:r>
          </a:p>
        </p:txBody>
      </p:sp>
      <p:sp>
        <p:nvSpPr>
          <p:cNvPr id="2" name="矩形 1"/>
          <p:cNvSpPr/>
          <p:nvPr/>
        </p:nvSpPr>
        <p:spPr>
          <a:xfrm>
            <a:off x="501015" y="724535"/>
            <a:ext cx="7212965" cy="3665855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826157" y="1275192"/>
            <a:ext cx="520952" cy="520952"/>
          </a:xfrm>
          <a:prstGeom prst="ellipse">
            <a:avLst/>
          </a:prstGeom>
          <a:solidFill>
            <a:srgbClr val="919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-826157" y="1989523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-826157" y="2703854"/>
            <a:ext cx="520952" cy="520952"/>
          </a:xfrm>
          <a:prstGeom prst="ellipse">
            <a:avLst/>
          </a:prstGeom>
          <a:solidFill>
            <a:srgbClr val="A9A4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-844831" y="3457835"/>
            <a:ext cx="520952" cy="520952"/>
          </a:xfrm>
          <a:prstGeom prst="ellipse">
            <a:avLst/>
          </a:prstGeom>
          <a:solidFill>
            <a:srgbClr val="DFD8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16724" y="933450"/>
            <a:ext cx="6422015" cy="230832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 defTabSz="386080" fontAlgn="base">
              <a:spcBef>
                <a:spcPct val="0"/>
              </a:spcBef>
              <a:spcAft>
                <a:spcPct val="0"/>
              </a:spcAft>
              <a:tabLst>
                <a:tab pos="1611630" algn="l"/>
              </a:tabLst>
            </a:pPr>
            <a:r>
              <a:rPr lang="en-US" altLang="zh-CN" sz="7200" spc="-113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Final Project---</a:t>
            </a:r>
          </a:p>
          <a:p>
            <a:pPr algn="ctr" defTabSz="386080" fontAlgn="base">
              <a:spcBef>
                <a:spcPct val="0"/>
              </a:spcBef>
              <a:spcAft>
                <a:spcPct val="0"/>
              </a:spcAft>
              <a:tabLst>
                <a:tab pos="1611630" algn="l"/>
              </a:tabLst>
            </a:pPr>
            <a:r>
              <a:rPr lang="en-US" altLang="zh-CN" sz="7200" spc="-113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         Top-music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文本框 6"/>
          <p:cNvSpPr txBox="1">
            <a:spLocks noChangeArrowheads="1"/>
          </p:cNvSpPr>
          <p:nvPr/>
        </p:nvSpPr>
        <p:spPr bwMode="auto">
          <a:xfrm>
            <a:off x="3376930" y="327660"/>
            <a:ext cx="262763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Sample Show</a:t>
            </a:r>
          </a:p>
        </p:txBody>
      </p:sp>
      <p:cxnSp>
        <p:nvCxnSpPr>
          <p:cNvPr id="72" name="直接连接符 71"/>
          <p:cNvCxnSpPr/>
          <p:nvPr/>
        </p:nvCxnSpPr>
        <p:spPr>
          <a:xfrm flipV="1">
            <a:off x="4073037" y="915245"/>
            <a:ext cx="1309370" cy="1524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  <p:sp>
        <p:nvSpPr>
          <p:cNvPr id="3" name="椭圆 2"/>
          <p:cNvSpPr/>
          <p:nvPr/>
        </p:nvSpPr>
        <p:spPr>
          <a:xfrm>
            <a:off x="2919708" y="419168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Ⅳ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84530" y="1851660"/>
            <a:ext cx="63423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Let’s show our application to you all.</a:t>
            </a:r>
          </a:p>
          <a:p>
            <a:r>
              <a:rPr lang="en-US" altLang="zh-CN" dirty="0"/>
              <a:t>Readme:</a:t>
            </a:r>
            <a:r>
              <a:rPr lang="en-US" altLang="zh-CN" b="1" i="0" u="none" strike="noStrike" dirty="0">
                <a:effectLst/>
                <a:latin typeface="-apple-system"/>
                <a:hlinkClick r:id="rId2"/>
              </a:rPr>
              <a:t> https://jokerkingdo.github.io/Final_app_JokerAndWolf/</a:t>
            </a:r>
            <a:endParaRPr lang="en-US" altLang="zh-CN" b="1" i="0" u="none" strike="noStrike" dirty="0">
              <a:effectLst/>
              <a:latin typeface="-apple-system"/>
            </a:endParaRPr>
          </a:p>
          <a:p>
            <a:r>
              <a:rPr lang="en-US" altLang="zh-CN" dirty="0"/>
              <a:t>Git-Hub: </a:t>
            </a:r>
            <a:r>
              <a:rPr lang="en-US" altLang="zh-CN" dirty="0" err="1">
                <a:hlinkClick r:id="rId3"/>
              </a:rPr>
              <a:t>Final_app_JokerAndWolf</a:t>
            </a:r>
            <a:endParaRPr lang="en-US" altLang="zh-CN" dirty="0"/>
          </a:p>
          <a:p>
            <a:r>
              <a:rPr lang="en-US" altLang="zh-CN" dirty="0"/>
              <a:t>App: </a:t>
            </a:r>
            <a:r>
              <a:rPr lang="en-US" altLang="zh-CN" dirty="0" err="1">
                <a:hlinkClick r:id="rId4"/>
              </a:rPr>
              <a:t>final_app_jokerandwolf</a:t>
            </a:r>
            <a:r>
              <a:rPr lang="en-US" altLang="zh-CN" dirty="0">
                <a:hlinkClick r:id="rId4"/>
              </a:rPr>
              <a:t> ∙ main ∙ final_project_app.py</a:t>
            </a:r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xm66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2047816" y="1989523"/>
            <a:ext cx="5048367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386080" fontAlgn="base">
              <a:spcBef>
                <a:spcPct val="0"/>
              </a:spcBef>
              <a:spcAft>
                <a:spcPct val="0"/>
              </a:spcAft>
              <a:tabLst>
                <a:tab pos="1611630" algn="l"/>
              </a:tabLst>
            </a:pPr>
            <a:r>
              <a:rPr lang="en-US" altLang="zh-CN" sz="4400" spc="-113">
                <a:solidFill>
                  <a:schemeClr val="bg1"/>
                </a:solidFill>
                <a:latin typeface="+mj-lt"/>
                <a:ea typeface="+mj-ea"/>
                <a:sym typeface="Calibri" panose="020F0502020204030204" pitchFamily="34" charset="0"/>
              </a:rPr>
              <a:t>THANK YOU</a:t>
            </a:r>
          </a:p>
        </p:txBody>
      </p:sp>
      <p:sp>
        <p:nvSpPr>
          <p:cNvPr id="8" name="矩形 7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688335" y="2758964"/>
            <a:ext cx="3767328" cy="255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79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For your listening!</a:t>
            </a:r>
          </a:p>
        </p:txBody>
      </p:sp>
      <p:sp>
        <p:nvSpPr>
          <p:cNvPr id="2" name="矩形 1"/>
          <p:cNvSpPr/>
          <p:nvPr/>
        </p:nvSpPr>
        <p:spPr>
          <a:xfrm>
            <a:off x="2224767" y="1698171"/>
            <a:ext cx="4694465" cy="186145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826157" y="1275192"/>
            <a:ext cx="520952" cy="520952"/>
          </a:xfrm>
          <a:prstGeom prst="ellipse">
            <a:avLst/>
          </a:prstGeom>
          <a:solidFill>
            <a:srgbClr val="919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-826157" y="1989523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-826157" y="2703854"/>
            <a:ext cx="520952" cy="520952"/>
          </a:xfrm>
          <a:prstGeom prst="ellipse">
            <a:avLst/>
          </a:prstGeom>
          <a:solidFill>
            <a:srgbClr val="A9A4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-844831" y="3457835"/>
            <a:ext cx="520952" cy="520952"/>
          </a:xfrm>
          <a:prstGeom prst="ellipse">
            <a:avLst/>
          </a:prstGeom>
          <a:solidFill>
            <a:srgbClr val="DFD8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xm66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2420620" y="328295"/>
            <a:ext cx="3319780" cy="7683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4400" spc="3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/>
                <a:ea typeface="微软雅黑 Light" panose="020B0502040204020203" charset="-122"/>
                <a:sym typeface="Calibri" panose="020F0502020204030204" pitchFamily="34" charset="0"/>
              </a:rPr>
              <a:t>CONTENTS</a:t>
            </a:r>
            <a:endParaRPr lang="en-US" altLang="zh-CN" sz="4400" spc="3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sym typeface="Calibri" panose="020F0502020204030204" pitchFamily="34" charset="0"/>
            </a:endParaRPr>
          </a:p>
        </p:txBody>
      </p:sp>
      <p:cxnSp>
        <p:nvCxnSpPr>
          <p:cNvPr id="25" name="直接连接符 24"/>
          <p:cNvCxnSpPr/>
          <p:nvPr/>
        </p:nvCxnSpPr>
        <p:spPr>
          <a:xfrm flipV="1">
            <a:off x="3572863" y="1096753"/>
            <a:ext cx="861060" cy="1905"/>
          </a:xfrm>
          <a:prstGeom prst="line">
            <a:avLst/>
          </a:prstGeom>
          <a:noFill/>
          <a:ln w="2857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</a:ln>
          <a:effectLst/>
        </p:spPr>
      </p:cxnSp>
      <p:sp>
        <p:nvSpPr>
          <p:cNvPr id="18" name="椭圆 17"/>
          <p:cNvSpPr/>
          <p:nvPr/>
        </p:nvSpPr>
        <p:spPr>
          <a:xfrm>
            <a:off x="1405255" y="1886585"/>
            <a:ext cx="826770" cy="520700"/>
          </a:xfrm>
          <a:prstGeom prst="ellipse">
            <a:avLst/>
          </a:prstGeom>
          <a:solidFill>
            <a:srgbClr val="919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First</a:t>
            </a:r>
          </a:p>
        </p:txBody>
      </p:sp>
      <p:sp>
        <p:nvSpPr>
          <p:cNvPr id="34" name="椭圆 33"/>
          <p:cNvSpPr/>
          <p:nvPr/>
        </p:nvSpPr>
        <p:spPr>
          <a:xfrm>
            <a:off x="506073" y="1777433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506073" y="2680994"/>
            <a:ext cx="520952" cy="520952"/>
          </a:xfrm>
          <a:prstGeom prst="ellipse">
            <a:avLst/>
          </a:prstGeom>
          <a:solidFill>
            <a:srgbClr val="A9A4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505814" y="3584200"/>
            <a:ext cx="520952" cy="520952"/>
          </a:xfrm>
          <a:prstGeom prst="ellipse">
            <a:avLst/>
          </a:prstGeom>
          <a:solidFill>
            <a:srgbClr val="DFD8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5122545" y="1915795"/>
            <a:ext cx="1245870" cy="520700"/>
          </a:xfrm>
          <a:prstGeom prst="ellipse">
            <a:avLst/>
          </a:prstGeom>
          <a:solidFill>
            <a:srgbClr val="EDA8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Second</a:t>
            </a:r>
          </a:p>
        </p:txBody>
      </p:sp>
      <p:sp>
        <p:nvSpPr>
          <p:cNvPr id="42" name="椭圆 41"/>
          <p:cNvSpPr/>
          <p:nvPr/>
        </p:nvSpPr>
        <p:spPr>
          <a:xfrm>
            <a:off x="1319530" y="3503295"/>
            <a:ext cx="998220" cy="520700"/>
          </a:xfrm>
          <a:prstGeom prst="ellipse">
            <a:avLst/>
          </a:prstGeom>
          <a:solidFill>
            <a:srgbClr val="A9A4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Third</a:t>
            </a:r>
          </a:p>
        </p:txBody>
      </p:sp>
      <p:sp>
        <p:nvSpPr>
          <p:cNvPr id="43" name="文本框 42"/>
          <p:cNvSpPr txBox="1">
            <a:spLocks noChangeArrowheads="1"/>
          </p:cNvSpPr>
          <p:nvPr/>
        </p:nvSpPr>
        <p:spPr bwMode="auto">
          <a:xfrm>
            <a:off x="2377272" y="3582152"/>
            <a:ext cx="112839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defTabSz="5143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</a:p>
        </p:txBody>
      </p:sp>
      <p:sp>
        <p:nvSpPr>
          <p:cNvPr id="45" name="椭圆 44"/>
          <p:cNvSpPr/>
          <p:nvPr/>
        </p:nvSpPr>
        <p:spPr>
          <a:xfrm>
            <a:off x="5122545" y="3583940"/>
            <a:ext cx="1417320" cy="520700"/>
          </a:xfrm>
          <a:prstGeom prst="ellipse">
            <a:avLst/>
          </a:prstGeom>
          <a:solidFill>
            <a:srgbClr val="DFD8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Fourth</a:t>
            </a:r>
          </a:p>
        </p:txBody>
      </p:sp>
      <p:sp>
        <p:nvSpPr>
          <p:cNvPr id="46" name="文本框 45"/>
          <p:cNvSpPr txBox="1">
            <a:spLocks noChangeArrowheads="1"/>
          </p:cNvSpPr>
          <p:nvPr/>
        </p:nvSpPr>
        <p:spPr bwMode="auto">
          <a:xfrm>
            <a:off x="6478905" y="3682365"/>
            <a:ext cx="196278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defTabSz="5143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b="1" dirty="0">
                <a:solidFill>
                  <a:srgbClr val="9D9A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Sample show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232025" y="2007870"/>
            <a:ext cx="3263265" cy="42862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Intentions and Data sources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368415" y="2035810"/>
            <a:ext cx="24669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9D9AA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Dataset</a:t>
            </a:r>
            <a:endParaRPr lang="en-US" altLang="zh-CN" b="1" dirty="0">
              <a:solidFill>
                <a:srgbClr val="9D9AAB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6"/>
          <p:cNvSpPr txBox="1">
            <a:spLocks noChangeArrowheads="1"/>
          </p:cNvSpPr>
          <p:nvPr/>
        </p:nvSpPr>
        <p:spPr bwMode="auto">
          <a:xfrm>
            <a:off x="3727193" y="327907"/>
            <a:ext cx="168402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Date Sources </a:t>
            </a:r>
          </a:p>
        </p:txBody>
      </p:sp>
      <p:cxnSp>
        <p:nvCxnSpPr>
          <p:cNvPr id="20" name="直接连接符 19"/>
          <p:cNvCxnSpPr/>
          <p:nvPr>
            <p:custDataLst>
              <p:tags r:id="rId1"/>
            </p:custDataLst>
          </p:nvPr>
        </p:nvCxnSpPr>
        <p:spPr>
          <a:xfrm>
            <a:off x="4172097" y="820630"/>
            <a:ext cx="708025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  <p:sp>
        <p:nvSpPr>
          <p:cNvPr id="3" name="文本框 2"/>
          <p:cNvSpPr txBox="1"/>
          <p:nvPr/>
        </p:nvSpPr>
        <p:spPr>
          <a:xfrm>
            <a:off x="803561" y="4548874"/>
            <a:ext cx="88414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effectLst/>
                <a:hlinkClick r:id="rId3"/>
              </a:rPr>
              <a:t>https://www.kaggle.com/datasets/leonardopena/top-spotify-songs-from-20102019-by-year</a:t>
            </a:r>
            <a:endParaRPr lang="zh-CN" altLang="en-US" sz="1600" dirty="0"/>
          </a:p>
        </p:txBody>
      </p:sp>
      <p:sp>
        <p:nvSpPr>
          <p:cNvPr id="34" name="椭圆 33"/>
          <p:cNvSpPr/>
          <p:nvPr/>
        </p:nvSpPr>
        <p:spPr>
          <a:xfrm>
            <a:off x="3206728" y="320108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Ⅰ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03964"/>
            <a:ext cx="3768439" cy="327657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/>
          <a:srcRect l="16692" t="23922" r="21029" b="4978"/>
          <a:stretch>
            <a:fillRect/>
          </a:stretch>
        </p:blipFill>
        <p:spPr>
          <a:xfrm>
            <a:off x="803561" y="1321336"/>
            <a:ext cx="3766265" cy="32591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椭圆 21"/>
          <p:cNvSpPr/>
          <p:nvPr/>
        </p:nvSpPr>
        <p:spPr>
          <a:xfrm>
            <a:off x="4338279" y="1677988"/>
            <a:ext cx="485191" cy="485191"/>
          </a:xfrm>
          <a:prstGeom prst="ellipse">
            <a:avLst/>
          </a:prstGeom>
          <a:solidFill>
            <a:srgbClr val="919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6"/>
          <p:cNvSpPr txBox="1">
            <a:spLocks noChangeArrowheads="1"/>
          </p:cNvSpPr>
          <p:nvPr/>
        </p:nvSpPr>
        <p:spPr bwMode="auto">
          <a:xfrm>
            <a:off x="3747712" y="513336"/>
            <a:ext cx="19481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Intention</a:t>
            </a:r>
          </a:p>
        </p:txBody>
      </p:sp>
      <p:sp>
        <p:nvSpPr>
          <p:cNvPr id="11" name="矩形 10"/>
          <p:cNvSpPr/>
          <p:nvPr/>
        </p:nvSpPr>
        <p:spPr>
          <a:xfrm>
            <a:off x="4861001" y="1583666"/>
            <a:ext cx="3824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Music has a lot of dimensions to consider so there will be various kinds of problems in it 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377383" y="2901428"/>
            <a:ext cx="485191" cy="485191"/>
          </a:xfrm>
          <a:prstGeom prst="ellipse">
            <a:avLst/>
          </a:prstGeom>
          <a:solidFill>
            <a:srgbClr val="EDA8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861001" y="2901428"/>
            <a:ext cx="3824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We choose some relative columns to analyze the relationship between those column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862574" y="3188637"/>
            <a:ext cx="2596374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 kern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endParaRPr lang="zh-CN" altLang="en-US" sz="11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6" name="Group 112"/>
          <p:cNvGrpSpPr/>
          <p:nvPr/>
        </p:nvGrpSpPr>
        <p:grpSpPr>
          <a:xfrm>
            <a:off x="4432271" y="1783866"/>
            <a:ext cx="297209" cy="278444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9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0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1" name="AutoShape 112"/>
          <p:cNvSpPr/>
          <p:nvPr/>
        </p:nvSpPr>
        <p:spPr bwMode="auto">
          <a:xfrm>
            <a:off x="4457198" y="3005886"/>
            <a:ext cx="297692" cy="296380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3227048" y="544898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Ⅰ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16" y="1666576"/>
            <a:ext cx="3427686" cy="158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" name="直接连接符 1"/>
          <p:cNvCxnSpPr/>
          <p:nvPr>
            <p:custDataLst>
              <p:tags r:id="rId1"/>
            </p:custDataLst>
          </p:nvPr>
        </p:nvCxnSpPr>
        <p:spPr>
          <a:xfrm>
            <a:off x="4217817" y="1180675"/>
            <a:ext cx="708025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6"/>
          <p:cNvSpPr txBox="1">
            <a:spLocks noChangeArrowheads="1"/>
          </p:cNvSpPr>
          <p:nvPr/>
        </p:nvSpPr>
        <p:spPr bwMode="auto">
          <a:xfrm>
            <a:off x="3695700" y="327660"/>
            <a:ext cx="1715770" cy="601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no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Dataset</a:t>
            </a: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4012712" y="992715"/>
            <a:ext cx="1118870" cy="1524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  <p:sp>
        <p:nvSpPr>
          <p:cNvPr id="22" name="矩形 21"/>
          <p:cNvSpPr/>
          <p:nvPr/>
        </p:nvSpPr>
        <p:spPr>
          <a:xfrm>
            <a:off x="4712669" y="1659427"/>
            <a:ext cx="3985946" cy="344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kern="0">
                <a:solidFill>
                  <a:schemeClr val="bg1">
                    <a:lumMod val="50000"/>
                  </a:schemeClr>
                </a:solidFill>
              </a:rPr>
              <a:t>. </a:t>
            </a:r>
            <a:endParaRPr lang="zh-CN" alt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712669" y="2767360"/>
            <a:ext cx="3985946" cy="344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kern="0">
                <a:solidFill>
                  <a:schemeClr val="bg1">
                    <a:lumMod val="50000"/>
                  </a:schemeClr>
                </a:solidFill>
              </a:rPr>
              <a:t>. </a:t>
            </a:r>
            <a:endParaRPr lang="zh-CN" alt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712669" y="3894906"/>
            <a:ext cx="3985946" cy="344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ker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zh-CN" alt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3042898" y="408373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Ⅱ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t="28215" b="9411"/>
          <a:stretch>
            <a:fillRect/>
          </a:stretch>
        </p:blipFill>
        <p:spPr>
          <a:xfrm>
            <a:off x="417826" y="1844447"/>
            <a:ext cx="8302753" cy="291308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49672" y="1071976"/>
            <a:ext cx="7101145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column we used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06043" y="1869660"/>
            <a:ext cx="477370" cy="28623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146284" y="1831829"/>
            <a:ext cx="477370" cy="28623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650550" y="1844447"/>
            <a:ext cx="477370" cy="28623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3154816" y="1869659"/>
            <a:ext cx="477370" cy="28623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5163311" y="1869659"/>
            <a:ext cx="477370" cy="28623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639874" y="1869659"/>
            <a:ext cx="477370" cy="28623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文本框 6"/>
          <p:cNvSpPr txBox="1">
            <a:spLocks noChangeArrowheads="1"/>
          </p:cNvSpPr>
          <p:nvPr/>
        </p:nvSpPr>
        <p:spPr bwMode="auto">
          <a:xfrm>
            <a:off x="3658235" y="327660"/>
            <a:ext cx="169227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sym typeface="+mn-ea"/>
              </a:rPr>
              <a:t>Dataset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72" name="直接连接符 71"/>
          <p:cNvCxnSpPr/>
          <p:nvPr/>
        </p:nvCxnSpPr>
        <p:spPr>
          <a:xfrm flipV="1">
            <a:off x="4135902" y="930485"/>
            <a:ext cx="757555" cy="9525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  <p:sp>
        <p:nvSpPr>
          <p:cNvPr id="26" name="矩形 25"/>
          <p:cNvSpPr/>
          <p:nvPr/>
        </p:nvSpPr>
        <p:spPr>
          <a:xfrm>
            <a:off x="1781051" y="3457682"/>
            <a:ext cx="97218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Artist</a:t>
            </a:r>
          </a:p>
        </p:txBody>
      </p:sp>
      <p:sp>
        <p:nvSpPr>
          <p:cNvPr id="27" name="矩形 26"/>
          <p:cNvSpPr/>
          <p:nvPr/>
        </p:nvSpPr>
        <p:spPr>
          <a:xfrm>
            <a:off x="1061720" y="3864610"/>
            <a:ext cx="2121535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b="1" kern="0" dirty="0">
                <a:solidFill>
                  <a:schemeClr val="bg1">
                    <a:lumMod val="50000"/>
                  </a:schemeClr>
                </a:solidFill>
              </a:rPr>
              <a:t>Which artist sing or produce this song.</a:t>
            </a:r>
            <a:r>
              <a:rPr lang="en-US" altLang="zh-CN" sz="1400" kern="0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13135" y="2145526"/>
            <a:ext cx="1246216" cy="1246216"/>
            <a:chOff x="930792" y="1709927"/>
            <a:chExt cx="1246216" cy="1246216"/>
          </a:xfrm>
        </p:grpSpPr>
        <p:sp>
          <p:nvSpPr>
            <p:cNvPr id="4" name="椭圆 3"/>
            <p:cNvSpPr/>
            <p:nvPr/>
          </p:nvSpPr>
          <p:spPr>
            <a:xfrm>
              <a:off x="1079920" y="1849324"/>
              <a:ext cx="952069" cy="952069"/>
            </a:xfrm>
            <a:prstGeom prst="ellipse">
              <a:avLst/>
            </a:prstGeom>
            <a:solidFill>
              <a:srgbClr val="EDA8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930792" y="1709927"/>
              <a:ext cx="1246216" cy="1246216"/>
            </a:xfrm>
            <a:prstGeom prst="ellipse">
              <a:avLst/>
            </a:prstGeom>
            <a:noFill/>
            <a:ln>
              <a:solidFill>
                <a:srgbClr val="EDA8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矩形 42"/>
          <p:cNvSpPr/>
          <p:nvPr/>
        </p:nvSpPr>
        <p:spPr>
          <a:xfrm>
            <a:off x="4083676" y="3484987"/>
            <a:ext cx="72517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Year</a:t>
            </a:r>
          </a:p>
        </p:txBody>
      </p:sp>
      <p:sp>
        <p:nvSpPr>
          <p:cNvPr id="44" name="矩形 43"/>
          <p:cNvSpPr/>
          <p:nvPr/>
        </p:nvSpPr>
        <p:spPr>
          <a:xfrm>
            <a:off x="3387437" y="3864529"/>
            <a:ext cx="1970003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b="1" kern="0" dirty="0">
                <a:solidFill>
                  <a:schemeClr val="bg1">
                    <a:lumMod val="50000"/>
                  </a:schemeClr>
                </a:solidFill>
              </a:rPr>
              <a:t>The year in which the song is on the board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3820866" y="2145526"/>
            <a:ext cx="1246216" cy="1246216"/>
            <a:chOff x="930792" y="1709927"/>
            <a:chExt cx="1246216" cy="1246216"/>
          </a:xfrm>
        </p:grpSpPr>
        <p:sp>
          <p:nvSpPr>
            <p:cNvPr id="46" name="椭圆 45"/>
            <p:cNvSpPr/>
            <p:nvPr/>
          </p:nvSpPr>
          <p:spPr>
            <a:xfrm>
              <a:off x="1079920" y="1849324"/>
              <a:ext cx="952069" cy="952069"/>
            </a:xfrm>
            <a:prstGeom prst="ellipse">
              <a:avLst/>
            </a:prstGeom>
            <a:solidFill>
              <a:srgbClr val="919D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930792" y="1709927"/>
              <a:ext cx="1246216" cy="1246216"/>
            </a:xfrm>
            <a:prstGeom prst="ellipse">
              <a:avLst/>
            </a:prstGeom>
            <a:noFill/>
            <a:ln>
              <a:solidFill>
                <a:srgbClr val="919D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矩形 47"/>
          <p:cNvSpPr/>
          <p:nvPr/>
        </p:nvSpPr>
        <p:spPr>
          <a:xfrm>
            <a:off x="6022102" y="3520547"/>
            <a:ext cx="139636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Top genre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654040" y="3983990"/>
            <a:ext cx="215646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b="1" kern="0" dirty="0">
                <a:solidFill>
                  <a:schemeClr val="bg1">
                    <a:lumMod val="50000"/>
                  </a:schemeClr>
                </a:solidFill>
              </a:rPr>
              <a:t>What type of music it is.</a:t>
            </a:r>
          </a:p>
        </p:txBody>
      </p:sp>
      <p:grpSp>
        <p:nvGrpSpPr>
          <p:cNvPr id="59" name="组合 58"/>
          <p:cNvGrpSpPr/>
          <p:nvPr/>
        </p:nvGrpSpPr>
        <p:grpSpPr>
          <a:xfrm>
            <a:off x="6028597" y="2145526"/>
            <a:ext cx="1246216" cy="1246216"/>
            <a:chOff x="930792" y="1709927"/>
            <a:chExt cx="1246216" cy="1246216"/>
          </a:xfrm>
        </p:grpSpPr>
        <p:sp>
          <p:nvSpPr>
            <p:cNvPr id="73" name="椭圆 72"/>
            <p:cNvSpPr/>
            <p:nvPr/>
          </p:nvSpPr>
          <p:spPr>
            <a:xfrm>
              <a:off x="1079920" y="1849324"/>
              <a:ext cx="952069" cy="952069"/>
            </a:xfrm>
            <a:prstGeom prst="ellipse">
              <a:avLst/>
            </a:prstGeom>
            <a:solidFill>
              <a:srgbClr val="A9A4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930792" y="1709927"/>
              <a:ext cx="1246216" cy="1246216"/>
            </a:xfrm>
            <a:prstGeom prst="ellipse">
              <a:avLst/>
            </a:prstGeom>
            <a:noFill/>
            <a:ln>
              <a:solidFill>
                <a:srgbClr val="A9A4D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AutoShape 112"/>
          <p:cNvSpPr/>
          <p:nvPr/>
        </p:nvSpPr>
        <p:spPr bwMode="auto">
          <a:xfrm>
            <a:off x="6471523" y="2580232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4264391" y="2580037"/>
            <a:ext cx="359165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32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3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4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flipH="1">
            <a:off x="2056660" y="2580037"/>
            <a:ext cx="359165" cy="3591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36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7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" name="椭圆 2"/>
          <p:cNvSpPr/>
          <p:nvPr/>
        </p:nvSpPr>
        <p:spPr>
          <a:xfrm>
            <a:off x="3137513" y="345508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Ⅱ</a:t>
            </a:r>
          </a:p>
        </p:txBody>
      </p:sp>
      <p:sp>
        <p:nvSpPr>
          <p:cNvPr id="6" name="矩形 5"/>
          <p:cNvSpPr/>
          <p:nvPr/>
        </p:nvSpPr>
        <p:spPr>
          <a:xfrm>
            <a:off x="1218868" y="1113898"/>
            <a:ext cx="65918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effectLst>
                  <a:reflection blurRad="6350" stA="53000" endA="300" endPos="35500" dir="5400000" sy="-90000" algn="bl" rotWithShape="0"/>
                </a:effectLst>
              </a:rPr>
              <a:t>Columns used as labe</a:t>
            </a:r>
            <a:r>
              <a:rPr lang="en-US" altLang="zh-CN" sz="5400" dirty="0">
                <a:ln w="0"/>
                <a:effectLst>
                  <a:reflection blurRad="6350" stA="53000" endA="300" endPos="35500" dir="5400000" sy="-90000" algn="bl" rotWithShape="0"/>
                </a:effectLst>
              </a:rPr>
              <a:t>ls</a:t>
            </a:r>
            <a:endParaRPr lang="zh-CN" altLang="en-US" sz="5400" b="0" cap="none" spc="0" dirty="0">
              <a:ln w="0"/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文本框 6"/>
          <p:cNvSpPr txBox="1">
            <a:spLocks noChangeArrowheads="1"/>
          </p:cNvSpPr>
          <p:nvPr/>
        </p:nvSpPr>
        <p:spPr bwMode="auto">
          <a:xfrm>
            <a:off x="3829428" y="327907"/>
            <a:ext cx="14795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Dataset</a:t>
            </a:r>
          </a:p>
        </p:txBody>
      </p:sp>
      <p:cxnSp>
        <p:nvCxnSpPr>
          <p:cNvPr id="72" name="直接连接符 71"/>
          <p:cNvCxnSpPr/>
          <p:nvPr/>
        </p:nvCxnSpPr>
        <p:spPr>
          <a:xfrm>
            <a:off x="4179717" y="896830"/>
            <a:ext cx="829945" cy="762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  <p:sp>
        <p:nvSpPr>
          <p:cNvPr id="25" name="Freeform 8"/>
          <p:cNvSpPr/>
          <p:nvPr/>
        </p:nvSpPr>
        <p:spPr bwMode="auto">
          <a:xfrm>
            <a:off x="4580709" y="1381443"/>
            <a:ext cx="1012825" cy="1165225"/>
          </a:xfrm>
          <a:custGeom>
            <a:avLst/>
            <a:gdLst>
              <a:gd name="T0" fmla="*/ 638 w 638"/>
              <a:gd name="T1" fmla="*/ 551 h 734"/>
              <a:gd name="T2" fmla="*/ 638 w 638"/>
              <a:gd name="T3" fmla="*/ 182 h 734"/>
              <a:gd name="T4" fmla="*/ 319 w 638"/>
              <a:gd name="T5" fmla="*/ 0 h 734"/>
              <a:gd name="T6" fmla="*/ 0 w 638"/>
              <a:gd name="T7" fmla="*/ 182 h 734"/>
              <a:gd name="T8" fmla="*/ 0 w 638"/>
              <a:gd name="T9" fmla="*/ 551 h 734"/>
              <a:gd name="T10" fmla="*/ 319 w 638"/>
              <a:gd name="T11" fmla="*/ 734 h 734"/>
              <a:gd name="T12" fmla="*/ 638 w 638"/>
              <a:gd name="T13" fmla="*/ 551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8" h="734">
                <a:moveTo>
                  <a:pt x="638" y="551"/>
                </a:moveTo>
                <a:lnTo>
                  <a:pt x="638" y="182"/>
                </a:lnTo>
                <a:lnTo>
                  <a:pt x="319" y="0"/>
                </a:lnTo>
                <a:lnTo>
                  <a:pt x="0" y="182"/>
                </a:lnTo>
                <a:lnTo>
                  <a:pt x="0" y="551"/>
                </a:lnTo>
                <a:lnTo>
                  <a:pt x="319" y="734"/>
                </a:lnTo>
                <a:lnTo>
                  <a:pt x="638" y="551"/>
                </a:lnTo>
                <a:close/>
              </a:path>
            </a:pathLst>
          </a:custGeom>
          <a:solidFill>
            <a:srgbClr val="CFC5B5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" name="Freeform 9"/>
          <p:cNvSpPr/>
          <p:nvPr/>
        </p:nvSpPr>
        <p:spPr bwMode="auto">
          <a:xfrm>
            <a:off x="3542484" y="1381443"/>
            <a:ext cx="1012825" cy="1165225"/>
          </a:xfrm>
          <a:custGeom>
            <a:avLst/>
            <a:gdLst>
              <a:gd name="T0" fmla="*/ 638 w 638"/>
              <a:gd name="T1" fmla="*/ 551 h 734"/>
              <a:gd name="T2" fmla="*/ 638 w 638"/>
              <a:gd name="T3" fmla="*/ 182 h 734"/>
              <a:gd name="T4" fmla="*/ 319 w 638"/>
              <a:gd name="T5" fmla="*/ 0 h 734"/>
              <a:gd name="T6" fmla="*/ 0 w 638"/>
              <a:gd name="T7" fmla="*/ 182 h 734"/>
              <a:gd name="T8" fmla="*/ 0 w 638"/>
              <a:gd name="T9" fmla="*/ 551 h 734"/>
              <a:gd name="T10" fmla="*/ 319 w 638"/>
              <a:gd name="T11" fmla="*/ 734 h 734"/>
              <a:gd name="T12" fmla="*/ 638 w 638"/>
              <a:gd name="T13" fmla="*/ 551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8" h="734">
                <a:moveTo>
                  <a:pt x="638" y="551"/>
                </a:moveTo>
                <a:lnTo>
                  <a:pt x="638" y="182"/>
                </a:lnTo>
                <a:lnTo>
                  <a:pt x="319" y="0"/>
                </a:lnTo>
                <a:lnTo>
                  <a:pt x="0" y="182"/>
                </a:lnTo>
                <a:lnTo>
                  <a:pt x="0" y="551"/>
                </a:lnTo>
                <a:lnTo>
                  <a:pt x="319" y="734"/>
                </a:lnTo>
                <a:lnTo>
                  <a:pt x="638" y="551"/>
                </a:lnTo>
                <a:close/>
              </a:path>
            </a:pathLst>
          </a:custGeom>
          <a:solidFill>
            <a:srgbClr val="EDA8A4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" name="Freeform 10"/>
          <p:cNvSpPr/>
          <p:nvPr/>
        </p:nvSpPr>
        <p:spPr bwMode="auto">
          <a:xfrm>
            <a:off x="4580709" y="3178493"/>
            <a:ext cx="1012825" cy="1165225"/>
          </a:xfrm>
          <a:custGeom>
            <a:avLst/>
            <a:gdLst>
              <a:gd name="T0" fmla="*/ 638 w 638"/>
              <a:gd name="T1" fmla="*/ 552 h 734"/>
              <a:gd name="T2" fmla="*/ 638 w 638"/>
              <a:gd name="T3" fmla="*/ 183 h 734"/>
              <a:gd name="T4" fmla="*/ 319 w 638"/>
              <a:gd name="T5" fmla="*/ 0 h 734"/>
              <a:gd name="T6" fmla="*/ 0 w 638"/>
              <a:gd name="T7" fmla="*/ 183 h 734"/>
              <a:gd name="T8" fmla="*/ 0 w 638"/>
              <a:gd name="T9" fmla="*/ 552 h 734"/>
              <a:gd name="T10" fmla="*/ 319 w 638"/>
              <a:gd name="T11" fmla="*/ 734 h 734"/>
              <a:gd name="T12" fmla="*/ 638 w 638"/>
              <a:gd name="T13" fmla="*/ 552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8" h="734">
                <a:moveTo>
                  <a:pt x="638" y="552"/>
                </a:moveTo>
                <a:lnTo>
                  <a:pt x="638" y="183"/>
                </a:lnTo>
                <a:lnTo>
                  <a:pt x="319" y="0"/>
                </a:lnTo>
                <a:lnTo>
                  <a:pt x="0" y="183"/>
                </a:lnTo>
                <a:lnTo>
                  <a:pt x="0" y="552"/>
                </a:lnTo>
                <a:lnTo>
                  <a:pt x="319" y="734"/>
                </a:lnTo>
                <a:lnTo>
                  <a:pt x="638" y="552"/>
                </a:lnTo>
                <a:close/>
              </a:path>
            </a:pathLst>
          </a:custGeom>
          <a:solidFill>
            <a:srgbClr val="D1CFE9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" name="Freeform 11"/>
          <p:cNvSpPr/>
          <p:nvPr/>
        </p:nvSpPr>
        <p:spPr bwMode="auto">
          <a:xfrm>
            <a:off x="3542484" y="3178493"/>
            <a:ext cx="1012825" cy="1165225"/>
          </a:xfrm>
          <a:custGeom>
            <a:avLst/>
            <a:gdLst>
              <a:gd name="T0" fmla="*/ 638 w 638"/>
              <a:gd name="T1" fmla="*/ 552 h 734"/>
              <a:gd name="T2" fmla="*/ 638 w 638"/>
              <a:gd name="T3" fmla="*/ 183 h 734"/>
              <a:gd name="T4" fmla="*/ 319 w 638"/>
              <a:gd name="T5" fmla="*/ 0 h 734"/>
              <a:gd name="T6" fmla="*/ 0 w 638"/>
              <a:gd name="T7" fmla="*/ 183 h 734"/>
              <a:gd name="T8" fmla="*/ 0 w 638"/>
              <a:gd name="T9" fmla="*/ 552 h 734"/>
              <a:gd name="T10" fmla="*/ 319 w 638"/>
              <a:gd name="T11" fmla="*/ 734 h 734"/>
              <a:gd name="T12" fmla="*/ 638 w 638"/>
              <a:gd name="T13" fmla="*/ 552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8" h="734">
                <a:moveTo>
                  <a:pt x="638" y="552"/>
                </a:moveTo>
                <a:lnTo>
                  <a:pt x="638" y="183"/>
                </a:lnTo>
                <a:lnTo>
                  <a:pt x="319" y="0"/>
                </a:lnTo>
                <a:lnTo>
                  <a:pt x="0" y="183"/>
                </a:lnTo>
                <a:lnTo>
                  <a:pt x="0" y="552"/>
                </a:lnTo>
                <a:lnTo>
                  <a:pt x="319" y="734"/>
                </a:lnTo>
                <a:lnTo>
                  <a:pt x="638" y="552"/>
                </a:lnTo>
                <a:close/>
              </a:path>
            </a:pathLst>
          </a:custGeom>
          <a:solidFill>
            <a:srgbClr val="A9A4D6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" name="Freeform 12"/>
          <p:cNvSpPr/>
          <p:nvPr/>
        </p:nvSpPr>
        <p:spPr bwMode="auto">
          <a:xfrm>
            <a:off x="3023371" y="2279968"/>
            <a:ext cx="1011238" cy="1165225"/>
          </a:xfrm>
          <a:custGeom>
            <a:avLst/>
            <a:gdLst>
              <a:gd name="T0" fmla="*/ 319 w 637"/>
              <a:gd name="T1" fmla="*/ 0 h 734"/>
              <a:gd name="T2" fmla="*/ 0 w 637"/>
              <a:gd name="T3" fmla="*/ 182 h 734"/>
              <a:gd name="T4" fmla="*/ 0 w 637"/>
              <a:gd name="T5" fmla="*/ 551 h 734"/>
              <a:gd name="T6" fmla="*/ 319 w 637"/>
              <a:gd name="T7" fmla="*/ 734 h 734"/>
              <a:gd name="T8" fmla="*/ 637 w 637"/>
              <a:gd name="T9" fmla="*/ 551 h 734"/>
              <a:gd name="T10" fmla="*/ 637 w 637"/>
              <a:gd name="T11" fmla="*/ 182 h 734"/>
              <a:gd name="T12" fmla="*/ 319 w 637"/>
              <a:gd name="T13" fmla="*/ 0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7" h="734">
                <a:moveTo>
                  <a:pt x="319" y="0"/>
                </a:moveTo>
                <a:lnTo>
                  <a:pt x="0" y="182"/>
                </a:lnTo>
                <a:lnTo>
                  <a:pt x="0" y="551"/>
                </a:lnTo>
                <a:lnTo>
                  <a:pt x="319" y="734"/>
                </a:lnTo>
                <a:lnTo>
                  <a:pt x="637" y="551"/>
                </a:lnTo>
                <a:lnTo>
                  <a:pt x="637" y="182"/>
                </a:lnTo>
                <a:lnTo>
                  <a:pt x="319" y="0"/>
                </a:lnTo>
                <a:close/>
              </a:path>
            </a:pathLst>
          </a:custGeom>
          <a:solidFill>
            <a:srgbClr val="F2BFBC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2" name="Freeform 13"/>
          <p:cNvSpPr/>
          <p:nvPr/>
        </p:nvSpPr>
        <p:spPr bwMode="auto">
          <a:xfrm>
            <a:off x="5099821" y="2279968"/>
            <a:ext cx="1012825" cy="1165225"/>
          </a:xfrm>
          <a:custGeom>
            <a:avLst/>
            <a:gdLst>
              <a:gd name="T0" fmla="*/ 638 w 638"/>
              <a:gd name="T1" fmla="*/ 551 h 734"/>
              <a:gd name="T2" fmla="*/ 638 w 638"/>
              <a:gd name="T3" fmla="*/ 182 h 734"/>
              <a:gd name="T4" fmla="*/ 319 w 638"/>
              <a:gd name="T5" fmla="*/ 0 h 734"/>
              <a:gd name="T6" fmla="*/ 0 w 638"/>
              <a:gd name="T7" fmla="*/ 182 h 734"/>
              <a:gd name="T8" fmla="*/ 0 w 638"/>
              <a:gd name="T9" fmla="*/ 551 h 734"/>
              <a:gd name="T10" fmla="*/ 319 w 638"/>
              <a:gd name="T11" fmla="*/ 734 h 734"/>
              <a:gd name="T12" fmla="*/ 638 w 638"/>
              <a:gd name="T13" fmla="*/ 551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8" h="734">
                <a:moveTo>
                  <a:pt x="638" y="551"/>
                </a:moveTo>
                <a:lnTo>
                  <a:pt x="638" y="182"/>
                </a:lnTo>
                <a:lnTo>
                  <a:pt x="319" y="0"/>
                </a:lnTo>
                <a:lnTo>
                  <a:pt x="0" y="182"/>
                </a:lnTo>
                <a:lnTo>
                  <a:pt x="0" y="551"/>
                </a:lnTo>
                <a:lnTo>
                  <a:pt x="319" y="734"/>
                </a:lnTo>
                <a:lnTo>
                  <a:pt x="638" y="551"/>
                </a:lnTo>
                <a:close/>
              </a:path>
            </a:pathLst>
          </a:custGeom>
          <a:solidFill>
            <a:srgbClr val="DFD8CD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2581628" y="1381443"/>
            <a:ext cx="66421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BPM</a:t>
            </a:r>
          </a:p>
        </p:txBody>
      </p:sp>
      <p:sp>
        <p:nvSpPr>
          <p:cNvPr id="34" name="矩形 33"/>
          <p:cNvSpPr/>
          <p:nvPr/>
        </p:nvSpPr>
        <p:spPr>
          <a:xfrm>
            <a:off x="496570" y="1668780"/>
            <a:ext cx="3122295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400" b="1" kern="0" dirty="0">
                <a:solidFill>
                  <a:schemeClr val="bg1">
                    <a:lumMod val="50000"/>
                  </a:schemeClr>
                </a:solidFill>
              </a:rPr>
              <a:t>A number to show how fast the beat is.</a:t>
            </a:r>
          </a:p>
          <a:p>
            <a:pPr algn="r">
              <a:lnSpc>
                <a:spcPct val="150000"/>
              </a:lnSpc>
            </a:pPr>
            <a:r>
              <a:rPr lang="en-US" altLang="zh-CN" sz="1400" b="1" kern="0" dirty="0">
                <a:solidFill>
                  <a:schemeClr val="bg1">
                    <a:lumMod val="50000"/>
                  </a:schemeClr>
                </a:solidFill>
              </a:rPr>
              <a:t>A higher bpm means faster.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2476853" y="3359868"/>
            <a:ext cx="57785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Pop</a:t>
            </a:r>
          </a:p>
        </p:txBody>
      </p:sp>
      <p:sp>
        <p:nvSpPr>
          <p:cNvPr id="39" name="矩形 38"/>
          <p:cNvSpPr/>
          <p:nvPr/>
        </p:nvSpPr>
        <p:spPr>
          <a:xfrm>
            <a:off x="267970" y="3625215"/>
            <a:ext cx="335089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600" b="1" kern="0" dirty="0">
                <a:solidFill>
                  <a:schemeClr val="bg1">
                    <a:lumMod val="50000"/>
                  </a:schemeClr>
                </a:solidFill>
              </a:rPr>
              <a:t>Pop means popularity.</a:t>
            </a:r>
          </a:p>
          <a:p>
            <a:pPr algn="r">
              <a:lnSpc>
                <a:spcPct val="150000"/>
              </a:lnSpc>
            </a:pPr>
            <a:r>
              <a:rPr lang="en-US" altLang="zh-CN" sz="1600" b="1" kern="0" dirty="0">
                <a:solidFill>
                  <a:schemeClr val="bg1">
                    <a:lumMod val="50000"/>
                  </a:schemeClr>
                </a:solidFill>
              </a:rPr>
              <a:t>A higher value means more popular.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205228" y="2417862"/>
            <a:ext cx="58737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Live</a:t>
            </a:r>
          </a:p>
        </p:txBody>
      </p:sp>
      <p:sp>
        <p:nvSpPr>
          <p:cNvPr id="50" name="矩形 49"/>
          <p:cNvSpPr/>
          <p:nvPr/>
        </p:nvSpPr>
        <p:spPr>
          <a:xfrm>
            <a:off x="6205228" y="2705071"/>
            <a:ext cx="2575359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kern="0" dirty="0">
                <a:solidFill>
                  <a:schemeClr val="bg1">
                    <a:lumMod val="50000"/>
                  </a:schemeClr>
                </a:solidFill>
              </a:rPr>
              <a:t>Live means liveness which shows how strong the song make you feel in live. A higher value means stronger feeling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3" name="Group 112"/>
          <p:cNvGrpSpPr/>
          <p:nvPr/>
        </p:nvGrpSpPr>
        <p:grpSpPr>
          <a:xfrm>
            <a:off x="5411846" y="2694048"/>
            <a:ext cx="359779" cy="337063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24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6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7" name="AutoShape 112"/>
          <p:cNvSpPr/>
          <p:nvPr/>
        </p:nvSpPr>
        <p:spPr bwMode="auto">
          <a:xfrm>
            <a:off x="3850634" y="3581524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4951016" y="3568449"/>
            <a:ext cx="246811" cy="35977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43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4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5" name="Group 124"/>
          <p:cNvGrpSpPr/>
          <p:nvPr/>
        </p:nvGrpSpPr>
        <p:grpSpPr>
          <a:xfrm>
            <a:off x="3349100" y="2682999"/>
            <a:ext cx="359779" cy="302680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46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7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8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882138" y="1784472"/>
            <a:ext cx="359165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53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4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5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 flipH="1">
            <a:off x="3869313" y="1784472"/>
            <a:ext cx="359165" cy="3591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57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8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3098143" y="375353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Ⅱ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653801" y="664882"/>
            <a:ext cx="28664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For data analyze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文本框 6"/>
          <p:cNvSpPr txBox="1">
            <a:spLocks noChangeArrowheads="1"/>
          </p:cNvSpPr>
          <p:nvPr/>
        </p:nvSpPr>
        <p:spPr bwMode="auto">
          <a:xfrm>
            <a:off x="3791646" y="327907"/>
            <a:ext cx="155511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Analysis</a:t>
            </a:r>
          </a:p>
        </p:txBody>
      </p:sp>
      <p:cxnSp>
        <p:nvCxnSpPr>
          <p:cNvPr id="72" name="直接连接符 71"/>
          <p:cNvCxnSpPr/>
          <p:nvPr/>
        </p:nvCxnSpPr>
        <p:spPr>
          <a:xfrm flipV="1">
            <a:off x="4149237" y="889210"/>
            <a:ext cx="913765" cy="762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  <p:sp>
        <p:nvSpPr>
          <p:cNvPr id="25" name="Freeform 8"/>
          <p:cNvSpPr/>
          <p:nvPr/>
        </p:nvSpPr>
        <p:spPr bwMode="auto">
          <a:xfrm>
            <a:off x="3503295" y="2074429"/>
            <a:ext cx="1012825" cy="1165225"/>
          </a:xfrm>
          <a:custGeom>
            <a:avLst/>
            <a:gdLst>
              <a:gd name="T0" fmla="*/ 638 w 638"/>
              <a:gd name="T1" fmla="*/ 551 h 734"/>
              <a:gd name="T2" fmla="*/ 638 w 638"/>
              <a:gd name="T3" fmla="*/ 182 h 734"/>
              <a:gd name="T4" fmla="*/ 319 w 638"/>
              <a:gd name="T5" fmla="*/ 0 h 734"/>
              <a:gd name="T6" fmla="*/ 0 w 638"/>
              <a:gd name="T7" fmla="*/ 182 h 734"/>
              <a:gd name="T8" fmla="*/ 0 w 638"/>
              <a:gd name="T9" fmla="*/ 551 h 734"/>
              <a:gd name="T10" fmla="*/ 319 w 638"/>
              <a:gd name="T11" fmla="*/ 734 h 734"/>
              <a:gd name="T12" fmla="*/ 638 w 638"/>
              <a:gd name="T13" fmla="*/ 551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8" h="734">
                <a:moveTo>
                  <a:pt x="638" y="551"/>
                </a:moveTo>
                <a:lnTo>
                  <a:pt x="638" y="182"/>
                </a:lnTo>
                <a:lnTo>
                  <a:pt x="319" y="0"/>
                </a:lnTo>
                <a:lnTo>
                  <a:pt x="0" y="182"/>
                </a:lnTo>
                <a:lnTo>
                  <a:pt x="0" y="551"/>
                </a:lnTo>
                <a:lnTo>
                  <a:pt x="319" y="734"/>
                </a:lnTo>
                <a:lnTo>
                  <a:pt x="638" y="551"/>
                </a:lnTo>
                <a:close/>
              </a:path>
            </a:pathLst>
          </a:custGeom>
          <a:solidFill>
            <a:srgbClr val="CFC5B5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" name="Freeform 10"/>
          <p:cNvSpPr/>
          <p:nvPr/>
        </p:nvSpPr>
        <p:spPr bwMode="auto">
          <a:xfrm>
            <a:off x="4519788" y="3224982"/>
            <a:ext cx="1012825" cy="1165225"/>
          </a:xfrm>
          <a:custGeom>
            <a:avLst/>
            <a:gdLst>
              <a:gd name="T0" fmla="*/ 638 w 638"/>
              <a:gd name="T1" fmla="*/ 552 h 734"/>
              <a:gd name="T2" fmla="*/ 638 w 638"/>
              <a:gd name="T3" fmla="*/ 183 h 734"/>
              <a:gd name="T4" fmla="*/ 319 w 638"/>
              <a:gd name="T5" fmla="*/ 0 h 734"/>
              <a:gd name="T6" fmla="*/ 0 w 638"/>
              <a:gd name="T7" fmla="*/ 183 h 734"/>
              <a:gd name="T8" fmla="*/ 0 w 638"/>
              <a:gd name="T9" fmla="*/ 552 h 734"/>
              <a:gd name="T10" fmla="*/ 319 w 638"/>
              <a:gd name="T11" fmla="*/ 734 h 734"/>
              <a:gd name="T12" fmla="*/ 638 w 638"/>
              <a:gd name="T13" fmla="*/ 552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8" h="734">
                <a:moveTo>
                  <a:pt x="638" y="552"/>
                </a:moveTo>
                <a:lnTo>
                  <a:pt x="638" y="183"/>
                </a:lnTo>
                <a:lnTo>
                  <a:pt x="319" y="0"/>
                </a:lnTo>
                <a:lnTo>
                  <a:pt x="0" y="183"/>
                </a:lnTo>
                <a:lnTo>
                  <a:pt x="0" y="552"/>
                </a:lnTo>
                <a:lnTo>
                  <a:pt x="319" y="734"/>
                </a:lnTo>
                <a:lnTo>
                  <a:pt x="638" y="552"/>
                </a:lnTo>
                <a:close/>
              </a:path>
            </a:pathLst>
          </a:custGeom>
          <a:solidFill>
            <a:srgbClr val="D1CFE9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" name="Freeform 11"/>
          <p:cNvSpPr/>
          <p:nvPr/>
        </p:nvSpPr>
        <p:spPr bwMode="auto">
          <a:xfrm>
            <a:off x="3495466" y="3227607"/>
            <a:ext cx="1012825" cy="1165225"/>
          </a:xfrm>
          <a:custGeom>
            <a:avLst/>
            <a:gdLst>
              <a:gd name="T0" fmla="*/ 638 w 638"/>
              <a:gd name="T1" fmla="*/ 552 h 734"/>
              <a:gd name="T2" fmla="*/ 638 w 638"/>
              <a:gd name="T3" fmla="*/ 183 h 734"/>
              <a:gd name="T4" fmla="*/ 319 w 638"/>
              <a:gd name="T5" fmla="*/ 0 h 734"/>
              <a:gd name="T6" fmla="*/ 0 w 638"/>
              <a:gd name="T7" fmla="*/ 183 h 734"/>
              <a:gd name="T8" fmla="*/ 0 w 638"/>
              <a:gd name="T9" fmla="*/ 552 h 734"/>
              <a:gd name="T10" fmla="*/ 319 w 638"/>
              <a:gd name="T11" fmla="*/ 734 h 734"/>
              <a:gd name="T12" fmla="*/ 638 w 638"/>
              <a:gd name="T13" fmla="*/ 552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8" h="734">
                <a:moveTo>
                  <a:pt x="638" y="552"/>
                </a:moveTo>
                <a:lnTo>
                  <a:pt x="638" y="183"/>
                </a:lnTo>
                <a:lnTo>
                  <a:pt x="319" y="0"/>
                </a:lnTo>
                <a:lnTo>
                  <a:pt x="0" y="183"/>
                </a:lnTo>
                <a:lnTo>
                  <a:pt x="0" y="552"/>
                </a:lnTo>
                <a:lnTo>
                  <a:pt x="319" y="734"/>
                </a:lnTo>
                <a:lnTo>
                  <a:pt x="638" y="552"/>
                </a:lnTo>
                <a:close/>
              </a:path>
            </a:pathLst>
          </a:custGeom>
          <a:solidFill>
            <a:srgbClr val="A9A4D6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2" name="Freeform 13"/>
          <p:cNvSpPr/>
          <p:nvPr/>
        </p:nvSpPr>
        <p:spPr bwMode="auto">
          <a:xfrm>
            <a:off x="4508291" y="2086475"/>
            <a:ext cx="1012825" cy="1165225"/>
          </a:xfrm>
          <a:custGeom>
            <a:avLst/>
            <a:gdLst>
              <a:gd name="T0" fmla="*/ 638 w 638"/>
              <a:gd name="T1" fmla="*/ 551 h 734"/>
              <a:gd name="T2" fmla="*/ 638 w 638"/>
              <a:gd name="T3" fmla="*/ 182 h 734"/>
              <a:gd name="T4" fmla="*/ 319 w 638"/>
              <a:gd name="T5" fmla="*/ 0 h 734"/>
              <a:gd name="T6" fmla="*/ 0 w 638"/>
              <a:gd name="T7" fmla="*/ 182 h 734"/>
              <a:gd name="T8" fmla="*/ 0 w 638"/>
              <a:gd name="T9" fmla="*/ 551 h 734"/>
              <a:gd name="T10" fmla="*/ 319 w 638"/>
              <a:gd name="T11" fmla="*/ 734 h 734"/>
              <a:gd name="T12" fmla="*/ 638 w 638"/>
              <a:gd name="T13" fmla="*/ 551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8" h="734">
                <a:moveTo>
                  <a:pt x="638" y="551"/>
                </a:moveTo>
                <a:lnTo>
                  <a:pt x="638" y="182"/>
                </a:lnTo>
                <a:lnTo>
                  <a:pt x="319" y="0"/>
                </a:lnTo>
                <a:lnTo>
                  <a:pt x="0" y="182"/>
                </a:lnTo>
                <a:lnTo>
                  <a:pt x="0" y="551"/>
                </a:lnTo>
                <a:lnTo>
                  <a:pt x="319" y="734"/>
                </a:lnTo>
                <a:lnTo>
                  <a:pt x="638" y="551"/>
                </a:lnTo>
                <a:close/>
              </a:path>
            </a:pathLst>
          </a:custGeom>
          <a:solidFill>
            <a:srgbClr val="DFD8CD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1180183" y="1381443"/>
            <a:ext cx="206565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What plot we use?</a:t>
            </a:r>
          </a:p>
        </p:txBody>
      </p:sp>
      <p:sp>
        <p:nvSpPr>
          <p:cNvPr id="34" name="矩形 33"/>
          <p:cNvSpPr/>
          <p:nvPr/>
        </p:nvSpPr>
        <p:spPr>
          <a:xfrm>
            <a:off x="219075" y="1684020"/>
            <a:ext cx="339979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600" b="1" kern="0" dirty="0">
                <a:solidFill>
                  <a:schemeClr val="bg1">
                    <a:lumMod val="50000"/>
                  </a:schemeClr>
                </a:solidFill>
              </a:rPr>
              <a:t>We use bar, histogram as well as box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35280" y="2968625"/>
            <a:ext cx="316801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How we interact with users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？</a:t>
            </a:r>
          </a:p>
        </p:txBody>
      </p:sp>
      <p:sp>
        <p:nvSpPr>
          <p:cNvPr id="36" name="矩形 35"/>
          <p:cNvSpPr/>
          <p:nvPr/>
        </p:nvSpPr>
        <p:spPr>
          <a:xfrm>
            <a:off x="478790" y="3305810"/>
            <a:ext cx="309372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600" b="1" kern="0" dirty="0">
                <a:solidFill>
                  <a:schemeClr val="bg1">
                    <a:lumMod val="50000"/>
                  </a:schemeClr>
                </a:solidFill>
              </a:rPr>
              <a:t>We use multiple choice to choose music type, use form to input year, use slider and radio to choose bpm</a:t>
            </a:r>
          </a:p>
        </p:txBody>
      </p:sp>
      <p:sp>
        <p:nvSpPr>
          <p:cNvPr id="40" name="矩形 39"/>
          <p:cNvSpPr/>
          <p:nvPr/>
        </p:nvSpPr>
        <p:spPr>
          <a:xfrm>
            <a:off x="5253355" y="1472565"/>
            <a:ext cx="361442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What aspect we discuss in our program?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739765" y="3568700"/>
            <a:ext cx="303974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kern="0" dirty="0">
                <a:solidFill>
                  <a:schemeClr val="bg1">
                    <a:lumMod val="50000"/>
                  </a:schemeClr>
                </a:solidFill>
              </a:rPr>
              <a:t>We also discuss relationship between liveness and bpm based on different type and year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3" name="Group 112"/>
          <p:cNvGrpSpPr/>
          <p:nvPr/>
        </p:nvGrpSpPr>
        <p:grpSpPr>
          <a:xfrm>
            <a:off x="4848196" y="2436846"/>
            <a:ext cx="359779" cy="337063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24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6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7" name="AutoShape 112"/>
          <p:cNvSpPr/>
          <p:nvPr/>
        </p:nvSpPr>
        <p:spPr bwMode="auto">
          <a:xfrm>
            <a:off x="3835319" y="3546475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4939596" y="3589575"/>
            <a:ext cx="246811" cy="35977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43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4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3779295" y="2444379"/>
            <a:ext cx="359165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53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4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5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3188313" y="338523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Ⅲ</a:t>
            </a:r>
          </a:p>
        </p:txBody>
      </p:sp>
      <p:sp>
        <p:nvSpPr>
          <p:cNvPr id="3" name="矩形 2"/>
          <p:cNvSpPr/>
          <p:nvPr/>
        </p:nvSpPr>
        <p:spPr>
          <a:xfrm>
            <a:off x="5636260" y="1989455"/>
            <a:ext cx="284797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400" b="1" kern="0" dirty="0">
                <a:solidFill>
                  <a:schemeClr val="bg1">
                    <a:lumMod val="50000"/>
                  </a:schemeClr>
                </a:solidFill>
              </a:rPr>
              <a:t>we discuss the relationship between popularity and bpm based on different music type and year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6"/>
          <p:cNvSpPr txBox="1">
            <a:spLocks noChangeArrowheads="1"/>
          </p:cNvSpPr>
          <p:nvPr/>
        </p:nvSpPr>
        <p:spPr bwMode="auto">
          <a:xfrm>
            <a:off x="3695700" y="327660"/>
            <a:ext cx="1715770" cy="601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no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Analysis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4444512" y="1007955"/>
            <a:ext cx="249382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形状 8"/>
          <p:cNvSpPr/>
          <p:nvPr/>
        </p:nvSpPr>
        <p:spPr>
          <a:xfrm>
            <a:off x="749699" y="2034050"/>
            <a:ext cx="1694624" cy="1694624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4837806"/>
              <a:gd name="adj5" fmla="val 7527"/>
            </a:avLst>
          </a:prstGeom>
          <a:solidFill>
            <a:srgbClr val="B8C0DA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2" name="矩形 21"/>
          <p:cNvSpPr/>
          <p:nvPr/>
        </p:nvSpPr>
        <p:spPr>
          <a:xfrm>
            <a:off x="4712669" y="1659427"/>
            <a:ext cx="3985946" cy="344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kern="0">
                <a:solidFill>
                  <a:schemeClr val="bg1">
                    <a:lumMod val="50000"/>
                  </a:schemeClr>
                </a:solidFill>
              </a:rPr>
              <a:t>. </a:t>
            </a:r>
            <a:endParaRPr lang="zh-CN" alt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712669" y="2767360"/>
            <a:ext cx="3985946" cy="344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kern="0">
                <a:solidFill>
                  <a:schemeClr val="bg1">
                    <a:lumMod val="50000"/>
                  </a:schemeClr>
                </a:solidFill>
              </a:rPr>
              <a:t>. </a:t>
            </a:r>
            <a:endParaRPr lang="zh-CN" alt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712669" y="3894906"/>
            <a:ext cx="3985946" cy="344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ker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zh-CN" alt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2083413" y="407738"/>
            <a:ext cx="520952" cy="520952"/>
          </a:xfrm>
          <a:prstGeom prst="ellipse">
            <a:avLst/>
          </a:prstGeom>
          <a:solidFill>
            <a:srgbClr val="EE9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Ⅲ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2785" t="9412" b="7927"/>
          <a:stretch>
            <a:fillRect/>
          </a:stretch>
        </p:blipFill>
        <p:spPr>
          <a:xfrm>
            <a:off x="451583" y="314650"/>
            <a:ext cx="5024650" cy="302568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/>
          <a:srcRect t="12157" b="4575"/>
          <a:stretch>
            <a:fillRect/>
          </a:stretch>
        </p:blipFill>
        <p:spPr>
          <a:xfrm>
            <a:off x="3099988" y="2144201"/>
            <a:ext cx="5444646" cy="2550176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f736e533-2144-40d6-9f47-690e2575ee64"/>
  <p:tag name="COMMONDATA" val="eyJjb3VudCI6NCwiaGRpZCI6ImQyY2YzMjMxMjZkM2JmMGU2N2Q4NmJkOTk0MmIyMDcyIiwidXNlckNvdW50Ijo0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0,&quot;width&quot;:392.7275590551181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0,&quot;width&quot;:392.7275590551181}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标准1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322</Words>
  <Application>Microsoft Office PowerPoint</Application>
  <PresentationFormat>全屏显示(16:9)</PresentationFormat>
  <Paragraphs>69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-apple-system</vt:lpstr>
      <vt:lpstr>Gill Sans</vt:lpstr>
      <vt:lpstr>微软雅黑</vt:lpstr>
      <vt:lpstr>Arial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熊猫 哒哒</dc:creator>
  <cp:lastModifiedBy>jokerevoltroger@163.com</cp:lastModifiedBy>
  <cp:revision>56</cp:revision>
  <dcterms:created xsi:type="dcterms:W3CDTF">2018-11-19T14:41:00Z</dcterms:created>
  <dcterms:modified xsi:type="dcterms:W3CDTF">2022-11-01T08:34:17Z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D658F73D03B24524BC7F43F9CD6BCC61</vt:lpwstr>
  </property>
  <property fmtid="{D5CDD505-2E9C-101B-9397-08002B2CF9AE}" pid="3" name="KSOProductBuildVer">
    <vt:lpwstr>2052-11.1.0.12598</vt:lpwstr>
  </property>
  <property fmtid="{D5CDD505-2E9C-101B-9397-08002B2CF9AE}" pid="4" name="KSOTemplateUUID">
    <vt:lpwstr>v1.0_mb_4i81pLhgVmFqPCbsaZR/Tg==</vt:lpwstr>
  </property>
</Properties>
</file>

<file path=docProps/thumbnail.jpeg>
</file>